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 id="376"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DFB"/>
    <a:srgbClr val="E05F2C"/>
    <a:srgbClr val="F4B10A"/>
    <a:srgbClr val="E4A60A"/>
    <a:srgbClr val="F0932C"/>
    <a:srgbClr val="828282"/>
    <a:srgbClr val="6E90FE"/>
    <a:srgbClr val="8086FC"/>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68" d="100"/>
          <a:sy n="68" d="100"/>
        </p:scale>
        <p:origin x="616" y="6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1/12/2023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1/12/2023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1/12/2023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1/12/2023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1/12/2023</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30984" y="5535878"/>
            <a:ext cx="6382814" cy="869262"/>
          </a:xfrm>
        </p:spPr>
        <p:txBody>
          <a:bodyPr/>
          <a:lstStyle/>
          <a:p>
            <a:r>
              <a:rPr lang="en-US" b="1" i="1" dirty="0">
                <a:solidFill>
                  <a:srgbClr val="E05F2C"/>
                </a:solidFill>
              </a:rPr>
              <a:t>                      </a:t>
            </a:r>
            <a:r>
              <a:rPr lang="en-US" b="1" i="1" dirty="0">
                <a:solidFill>
                  <a:srgbClr val="6D6DFB"/>
                </a:solidFill>
                <a:highlight>
                  <a:srgbClr val="000000"/>
                </a:highlight>
              </a:rPr>
              <a:t>Presented By:                 -SAMREEN KHAN .</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“Flight Price Prediction”</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8839D08D-909B-4E65-8A31-25F68BD1C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276872"/>
            <a:ext cx="6840760" cy="3275071"/>
          </a:xfrm>
          <a:prstGeom prst="ellipse">
            <a:avLst/>
          </a:prstGeom>
          <a:ln>
            <a:noFill/>
          </a:ln>
          <a:effectLst>
            <a:softEdge rad="112500"/>
          </a:effectLst>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1368152"/>
          </a:xfrm>
        </p:spPr>
        <p:txBody>
          <a:bodyPr>
            <a:normAutofit/>
          </a:bodyPr>
          <a:lstStyle/>
          <a:p>
            <a:r>
              <a:rPr lang="en-IN" dirty="0"/>
              <a:t>Univariate Vizualization of Categorical columns:</a:t>
            </a:r>
          </a:p>
        </p:txBody>
      </p:sp>
      <p:pic>
        <p:nvPicPr>
          <p:cNvPr id="13" name="Content Placeholder 12">
            <a:extLst>
              <a:ext uri="{FF2B5EF4-FFF2-40B4-BE49-F238E27FC236}">
                <a16:creationId xmlns:a16="http://schemas.microsoft.com/office/drawing/2014/main"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19783" y="1700808"/>
            <a:ext cx="9829800" cy="3252238"/>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4" name="Picture 3">
            <a:extLst>
              <a:ext uri="{FF2B5EF4-FFF2-40B4-BE49-F238E27FC236}">
                <a16:creationId xmlns:a16="http://schemas.microsoft.com/office/drawing/2014/main"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76" y="764704"/>
            <a:ext cx="10657184" cy="5905500"/>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4896544"/>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And Arrival minute has less relation with target Price.</a:t>
            </a:r>
            <a:endParaRPr lang="en-IN"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836712"/>
          </a:xfrm>
        </p:spPr>
        <p:txBody>
          <a:bodyPr>
            <a:normAutofit/>
          </a:bodyPr>
          <a:lstStyle/>
          <a:p>
            <a:r>
              <a:rPr lang="en-IN" dirty="0"/>
              <a:t>Bivariate Vizualization of categorical columns:</a:t>
            </a:r>
          </a:p>
        </p:txBody>
      </p:sp>
      <p:pic>
        <p:nvPicPr>
          <p:cNvPr id="4" name="Picture 3">
            <a:extLst>
              <a:ext uri="{FF2B5EF4-FFF2-40B4-BE49-F238E27FC236}">
                <a16:creationId xmlns:a16="http://schemas.microsoft.com/office/drawing/2014/main"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24744"/>
            <a:ext cx="10369152" cy="5505450"/>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2000" dirty="0">
                <a:latin typeface="Century" panose="02040604050505020304" pitchFamily="18" charset="0"/>
                <a:ea typeface="Calibri" panose="020F0502020204030204" pitchFamily="34" charset="0"/>
                <a:cs typeface="Times New Roman" panose="02020603050405020304" pitchFamily="18" charset="0"/>
              </a:rPr>
              <a:t>flight</a:t>
            </a:r>
            <a:r>
              <a:rPr lang="en-IN" sz="2000" dirty="0">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2000" dirty="0">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makemytrip</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there is no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4824536"/>
          </a:xfrm>
        </p:spPr>
        <p:txBody>
          <a:bodyPr>
            <a:no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ExtraTreesRegressor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KNN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latin typeface="Century" panose="02040604050505020304" pitchFamily="18" charset="0"/>
                <a:cs typeface="Times New Roman" panose="02020603050405020304" pitchFamily="18" charset="0"/>
              </a:rPr>
              <a:t>BaggingRegressor</a:t>
            </a:r>
            <a:endParaRPr lang="en-IN" sz="18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but still we have to look into multiple models.</a:t>
            </a:r>
          </a:p>
        </p:txBody>
      </p:sp>
      <p:pic>
        <p:nvPicPr>
          <p:cNvPr id="5" name="Picture 4">
            <a:extLst>
              <a:ext uri="{FF2B5EF4-FFF2-40B4-BE49-F238E27FC236}">
                <a16:creationId xmlns:a16="http://schemas.microsoft.com/office/drawing/2014/main"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600200"/>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36439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a16="http://schemas.microsoft.com/office/drawing/2014/main"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4160-070B-444C-9A2D-0122EBC8FA9F}"/>
              </a:ext>
            </a:extLst>
          </p:cNvPr>
          <p:cNvSpPr>
            <a:spLocks noGrp="1"/>
          </p:cNvSpPr>
          <p:nvPr>
            <p:ph type="title"/>
          </p:nvPr>
        </p:nvSpPr>
        <p:spPr>
          <a:xfrm>
            <a:off x="1522413" y="381000"/>
            <a:ext cx="9829799" cy="887760"/>
          </a:xfrm>
        </p:spPr>
        <p:txBody>
          <a:bodyPr/>
          <a:lstStyle/>
          <a:p>
            <a:r>
              <a:rPr lang="en-US" dirty="0"/>
              <a:t>iii)</a:t>
            </a:r>
            <a:r>
              <a:rPr lang="en-US" dirty="0" err="1"/>
              <a:t>ExtraTreesRegressor</a:t>
            </a:r>
            <a:r>
              <a:rPr lang="en-US" dirty="0"/>
              <a:t>:</a:t>
            </a:r>
            <a:endParaRPr lang="en-IN" dirty="0"/>
          </a:p>
        </p:txBody>
      </p:sp>
      <p:sp>
        <p:nvSpPr>
          <p:cNvPr id="3" name="Content Placeholder 2">
            <a:extLst>
              <a:ext uri="{FF2B5EF4-FFF2-40B4-BE49-F238E27FC236}">
                <a16:creationId xmlns:a16="http://schemas.microsoft.com/office/drawing/2014/main" id="{2482099E-8255-4072-A9B0-36BF176BB26C}"/>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endParaRPr lang="en-IN" dirty="0"/>
          </a:p>
        </p:txBody>
      </p:sp>
      <p:pic>
        <p:nvPicPr>
          <p:cNvPr id="4" name="Picture 3">
            <a:extLst>
              <a:ext uri="{FF2B5EF4-FFF2-40B4-BE49-F238E27FC236}">
                <a16:creationId xmlns:a16="http://schemas.microsoft.com/office/drawing/2014/main"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484784"/>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6439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a16="http://schemas.microsoft.com/office/drawing/2014/main"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72816"/>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a16="http://schemas.microsoft.com/office/drawing/2014/main"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600200"/>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B9BB-B84C-4CD7-999D-9115EAEEC0D7}"/>
              </a:ext>
            </a:extLst>
          </p:cNvPr>
          <p:cNvSpPr>
            <a:spLocks noGrp="1"/>
          </p:cNvSpPr>
          <p:nvPr>
            <p:ph type="title"/>
          </p:nvPr>
        </p:nvSpPr>
        <p:spPr/>
        <p:txBody>
          <a:bodyPr/>
          <a:lstStyle/>
          <a:p>
            <a:r>
              <a:rPr lang="en-US" dirty="0"/>
              <a:t>vi) KNN:</a:t>
            </a:r>
            <a:endParaRPr lang="en-IN" dirty="0"/>
          </a:p>
        </p:txBody>
      </p:sp>
      <p:sp>
        <p:nvSpPr>
          <p:cNvPr id="3" name="Content Placeholder 2">
            <a:extLst>
              <a:ext uri="{FF2B5EF4-FFF2-40B4-BE49-F238E27FC236}">
                <a16:creationId xmlns:a16="http://schemas.microsoft.com/office/drawing/2014/main" id="{7CBCD110-BAB5-4371-94E6-2B3586BAC96C}"/>
              </a:ext>
            </a:extLst>
          </p:cNvPr>
          <p:cNvSpPr>
            <a:spLocks noGrp="1"/>
          </p:cNvSpPr>
          <p:nvPr>
            <p:ph idx="1"/>
          </p:nvPr>
        </p:nvSpPr>
        <p:spPr/>
        <p:txBody>
          <a:bodyPr>
            <a:normAutofit lnSpcReduction="10000"/>
          </a:bodyPr>
          <a:lstStyle/>
          <a:p>
            <a:endParaRPr lang="en-US" dirty="0"/>
          </a:p>
          <a:p>
            <a:endParaRPr lang="en-IN" dirty="0"/>
          </a:p>
          <a:p>
            <a:endParaRPr lang="en-IN" dirty="0"/>
          </a:p>
          <a:p>
            <a:endParaRPr lang="en-IN" dirty="0"/>
          </a:p>
          <a:p>
            <a:endParaRPr lang="en-IN" dirty="0"/>
          </a:p>
          <a:p>
            <a:endParaRPr lang="en-IN" dirty="0"/>
          </a:p>
          <a:p>
            <a:pPr marL="0" indent="0">
              <a:buNone/>
            </a:pPr>
            <a:endParaRPr lang="en-IN" sz="2000" dirty="0">
              <a:latin typeface="Century" panose="02040604050505020304" pitchFamily="18" charset="0"/>
            </a:endParaRPr>
          </a:p>
          <a:p>
            <a:pPr>
              <a:buFont typeface="Wingdings" panose="05000000000000000000" pitchFamily="2" charset="2"/>
              <a:buChar char="ü"/>
            </a:pPr>
            <a:r>
              <a:rPr lang="en-IN" sz="2000" dirty="0">
                <a:latin typeface="Century" panose="02040604050505020304" pitchFamily="18" charset="0"/>
              </a:rPr>
              <a:t>KNN is giving me 56778% r2_score.</a:t>
            </a:r>
          </a:p>
        </p:txBody>
      </p:sp>
      <p:pic>
        <p:nvPicPr>
          <p:cNvPr id="4" name="Picture 3">
            <a:extLst>
              <a:ext uri="{FF2B5EF4-FFF2-40B4-BE49-F238E27FC236}">
                <a16:creationId xmlns:a16="http://schemas.microsoft.com/office/drawing/2014/main"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600200"/>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vii)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070871"/>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342900" lvl="0" indent="-342900">
              <a:lnSpc>
                <a:spcPct val="107000"/>
              </a:lnSpc>
              <a:spcAft>
                <a:spcPts val="800"/>
              </a:spcAft>
              <a:buFont typeface="Wingdings" panose="05000000000000000000" pitchFamily="2"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340768"/>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9" name="TextBox 8">
            <a:extLst>
              <a:ext uri="{FF2B5EF4-FFF2-40B4-BE49-F238E27FC236}">
                <a16:creationId xmlns:a16="http://schemas.microsoft.com/office/drawing/2014/main" id="{33005269-F727-4362-A92C-06D6E19E5867}"/>
              </a:ext>
            </a:extLst>
          </p:cNvPr>
          <p:cNvSpPr txBox="1"/>
          <p:nvPr/>
        </p:nvSpPr>
        <p:spPr>
          <a:xfrm>
            <a:off x="1522411" y="5581601"/>
            <a:ext cx="9900591" cy="105323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20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2000" b="1" dirty="0">
                <a:effectLst/>
                <a:latin typeface="Century" panose="02040604050505020304" pitchFamily="18" charset="0"/>
                <a:ea typeface="Calibri" panose="020F0502020204030204" pitchFamily="34" charset="0"/>
                <a:cs typeface="Times New Roman" panose="02020603050405020304" pitchFamily="18" charset="0"/>
              </a:rPr>
              <a:t> my model accuracy from 81.18% to 82.01%.</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6394" y="1700808"/>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Flight</a:t>
            </a:r>
            <a:r>
              <a:rPr lang="en-IN" sz="1800" b="1"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3" y="2668136"/>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sp>
        <p:nvSpPr>
          <p:cNvPr id="6" name="TextBox 5">
            <a:extLst>
              <a:ext uri="{FF2B5EF4-FFF2-40B4-BE49-F238E27FC236}">
                <a16:creationId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450974"/>
            <a:ext cx="9722296" cy="4210273"/>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Flight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Flight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550" dirty="0">
                <a:latin typeface="Century" panose="02040604050505020304" pitchFamily="18" charset="0"/>
                <a:ea typeface="Calibri" panose="020F0502020204030204" pitchFamily="34" charset="0"/>
                <a:cs typeface="Times New Roman" panose="02020603050405020304" pitchFamily="18" charset="0"/>
              </a:rPr>
              <a:t>seven </a:t>
            </a:r>
            <a:r>
              <a:rPr lang="en-IN" sz="1550" dirty="0">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550" dirty="0">
                <a:latin typeface="Century" panose="02040604050505020304" pitchFamily="18" charset="0"/>
                <a:ea typeface="Calibri" panose="020F0502020204030204" pitchFamily="34" charset="0"/>
                <a:cs typeface="Times New Roman" panose="02020603050405020304" pitchFamily="18" charset="0"/>
              </a:rPr>
              <a:t>flight</a:t>
            </a:r>
            <a:r>
              <a:rPr lang="en-IN" sz="1550" dirty="0">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550" dirty="0">
                <a:solidFill>
                  <a:srgbClr val="333333"/>
                </a:solidFill>
                <a:latin typeface="Century" panose="02040604050505020304" pitchFamily="18" charset="0"/>
                <a:ea typeface="Calibri" panose="020F0502020204030204" pitchFamily="34" charset="0"/>
                <a:cs typeface="Calibri" panose="020F0502020204030204" pitchFamily="34" charset="0"/>
              </a:rPr>
              <a:t>flight</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601215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r>
              <a:rPr lang="en-US" sz="1800" dirty="0">
                <a:latin typeface="Century" panose="02040604050505020304" pitchFamily="18" charset="0"/>
              </a:rPr>
              <a:t> 1. Time of purchase patterns (making sure last-minute purchases are expensive) </a:t>
            </a:r>
          </a:p>
          <a:p>
            <a:pPr marL="0" indent="0">
              <a:buNone/>
            </a:pPr>
            <a:r>
              <a:rPr lang="en-US" sz="1800" dirty="0">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entury" panose="02040604050505020304" pitchFamily="18" charset="0"/>
              </a:rPr>
              <a:t>So, you have to work on a project where you collect data of flight fares with other features and work to make a model to predict fares of flights.</a:t>
            </a:r>
          </a:p>
        </p:txBody>
      </p:sp>
      <p:pic>
        <p:nvPicPr>
          <p:cNvPr id="5" name="Picture 4">
            <a:extLst>
              <a:ext uri="{FF2B5EF4-FFF2-40B4-BE49-F238E27FC236}">
                <a16:creationId xmlns:a16="http://schemas.microsoft.com/office/drawing/2014/main" id="{CCA2D9AA-9C3F-41A3-BD78-41F92360F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604" y="1916832"/>
            <a:ext cx="3744416" cy="2880320"/>
          </a:xfrm>
          <a:prstGeom prst="rect">
            <a:avLst/>
          </a:prstGeom>
        </p:spPr>
      </p:pic>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Flight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3460976"/>
          </a:xfrm>
        </p:spPr>
        <p:txBody>
          <a:bodyPr/>
          <a:lstStyle/>
          <a:p>
            <a:pPr>
              <a:buFont typeface="Wingdings" panose="05000000000000000000" pitchFamily="2" charset="2"/>
              <a:buChar char="ü"/>
            </a:pPr>
            <a:r>
              <a:rPr lang="en-IN" sz="2400" dirty="0"/>
              <a:t> </a:t>
            </a:r>
            <a:r>
              <a:rPr lang="en-US" sz="1800" b="0" i="0" dirty="0">
                <a:solidFill>
                  <a:srgbClr val="222222"/>
                </a:solidFill>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latin typeface="Century" panose="02040604050505020304" pitchFamily="18" charset="0"/>
            </a:endParaRPr>
          </a:p>
        </p:txBody>
      </p:sp>
      <p:pic>
        <p:nvPicPr>
          <p:cNvPr id="7" name="Content Placeholder 6">
            <a:extLst>
              <a:ext uri="{FF2B5EF4-FFF2-40B4-BE49-F238E27FC236}">
                <a16:creationId xmlns:a16="http://schemas.microsoft.com/office/drawing/2014/main" id="{EE0E59C7-D2B5-49C2-8CE3-300292016F7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62564" y="1995850"/>
            <a:ext cx="3816424" cy="258527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Flight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lnSpc>
                <a:spcPct val="107000"/>
              </a:lnSpc>
              <a:spcAft>
                <a:spcPts val="800"/>
              </a:spcAft>
              <a:buFont typeface="Wingdings" panose="05000000000000000000" pitchFamily="2" charset="2"/>
              <a:buChar char="ü"/>
            </a:pPr>
            <a:r>
              <a:rPr lang="en-IN" sz="19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pic>
        <p:nvPicPr>
          <p:cNvPr id="7" name="Content Placeholder 6">
            <a:extLst>
              <a:ext uri="{FF2B5EF4-FFF2-40B4-BE49-F238E27FC236}">
                <a16:creationId xmlns:a16="http://schemas.microsoft.com/office/drawing/2014/main" id="{68A613A1-CE64-4887-BB45-C0AFFE2970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4611" y="2060848"/>
            <a:ext cx="3457599" cy="2952328"/>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makemytrip</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it was the index column of csv file.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Univariate Visualization of numerical columns:</a:t>
            </a:r>
          </a:p>
        </p:txBody>
      </p:sp>
      <p:pic>
        <p:nvPicPr>
          <p:cNvPr id="4" name="Picture 3">
            <a:extLst>
              <a:ext uri="{FF2B5EF4-FFF2-40B4-BE49-F238E27FC236}">
                <a16:creationId xmlns:a16="http://schemas.microsoft.com/office/drawing/2014/main"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981074"/>
            <a:ext cx="10801200" cy="5616277"/>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572</TotalTime>
  <Words>1744</Words>
  <Application>Microsoft Office PowerPoint</Application>
  <PresentationFormat>Custom</PresentationFormat>
  <Paragraphs>129</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Cambria</vt:lpstr>
      <vt:lpstr>Century</vt:lpstr>
      <vt:lpstr>Symbol</vt:lpstr>
      <vt:lpstr>Wingdings</vt:lpstr>
      <vt:lpstr>Currency Symbols 16x9</vt:lpstr>
      <vt:lpstr>Project Presentation On  “Flight Price Prediction”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Ali khan</cp:lastModifiedBy>
  <cp:revision>12</cp:revision>
  <dcterms:created xsi:type="dcterms:W3CDTF">2021-10-01T13:22:47Z</dcterms:created>
  <dcterms:modified xsi:type="dcterms:W3CDTF">2023-01-12T05:31:23Z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